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15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33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1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426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95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67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32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7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66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56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43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9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91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94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57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3E141-DFEB-4C52-B90F-703CD68650F8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7AEB0C-B27A-4070-8F89-9E38B8D5A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784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okurka@hiu.cas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40F26-D0AB-43F8-AB1E-85FEC9A9C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36970"/>
            <a:ext cx="7766936" cy="2698691"/>
          </a:xfrm>
        </p:spPr>
        <p:txBody>
          <a:bodyPr/>
          <a:lstStyle/>
          <a:p>
            <a:r>
              <a:rPr lang="cs-CZ" dirty="0"/>
              <a:t>Historické rybníky perspektivou environmentálních dějin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8C11A5-82EB-49E2-9A4F-DB660539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08956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Ing. Mgr. Michal Vokurka</a:t>
            </a:r>
          </a:p>
          <a:p>
            <a:r>
              <a:rPr lang="cs-CZ" dirty="0"/>
              <a:t>vokurka@hiu.cas.cz</a:t>
            </a:r>
          </a:p>
          <a:p>
            <a:r>
              <a:rPr lang="cs-CZ" dirty="0"/>
              <a:t>HÚ AV ČR</a:t>
            </a:r>
          </a:p>
        </p:txBody>
      </p:sp>
      <p:pic>
        <p:nvPicPr>
          <p:cNvPr id="4" name="Picture 2" descr="Výzkumné programy Strategie AV21 | Ústav státu a práva Akademie věd České  republiky">
            <a:extLst>
              <a:ext uri="{FF2B5EF4-FFF2-40B4-BE49-F238E27FC236}">
                <a16:creationId xmlns:a16="http://schemas.microsoft.com/office/drawing/2014/main" id="{91D758FF-D74A-4588-8F08-8581190D1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24" y="5381557"/>
            <a:ext cx="2277241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FAF72E0-58D9-4F4A-B7C7-F62CF827562B}"/>
              </a:ext>
            </a:extLst>
          </p:cNvPr>
          <p:cNvSpPr txBox="1"/>
          <p:nvPr/>
        </p:nvSpPr>
        <p:spPr>
          <a:xfrm>
            <a:off x="1507067" y="6256125"/>
            <a:ext cx="5210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Hradec Králové, 10.11.2021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86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7FAE6-B720-472E-A6D9-4AA99BAF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01F06D-5628-4784-9365-78A8DADEC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Environmentální dějiny jako jeden z možných pohledů</a:t>
            </a:r>
          </a:p>
          <a:p>
            <a:pPr>
              <a:lnSpc>
                <a:spcPct val="150000"/>
              </a:lnSpc>
            </a:pPr>
            <a:r>
              <a:rPr lang="cs-CZ" dirty="0"/>
              <a:t>Návaznost na starší bádání -&gt; nové uchopení</a:t>
            </a:r>
          </a:p>
          <a:p>
            <a:pPr>
              <a:lnSpc>
                <a:spcPct val="150000"/>
              </a:lnSpc>
            </a:pPr>
            <a:r>
              <a:rPr lang="cs-CZ" dirty="0"/>
              <a:t>Interdisciplinární přesah</a:t>
            </a:r>
          </a:p>
          <a:p>
            <a:pPr>
              <a:lnSpc>
                <a:spcPct val="150000"/>
              </a:lnSpc>
            </a:pPr>
            <a:r>
              <a:rPr lang="cs-CZ" dirty="0"/>
              <a:t>Možnost aplikace výsledků historického výzkumu</a:t>
            </a:r>
          </a:p>
          <a:p>
            <a:pPr>
              <a:lnSpc>
                <a:spcPct val="150000"/>
              </a:lnSpc>
            </a:pPr>
            <a:r>
              <a:rPr lang="cs-CZ" dirty="0"/>
              <a:t>Příspěvek k přístupu člověka k přírodě či jejich interakci</a:t>
            </a:r>
          </a:p>
        </p:txBody>
      </p:sp>
    </p:spTree>
    <p:extLst>
      <p:ext uri="{BB962C8B-B14F-4D97-AF65-F5344CB8AC3E}">
        <p14:creationId xmlns:p14="http://schemas.microsoft.com/office/powerpoint/2010/main" val="270395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3A05ACA-D451-4E75-920B-F83176C06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E2A87B1-B2EE-44C0-9262-5F32B99B2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Michal Vokurka</a:t>
            </a:r>
          </a:p>
          <a:p>
            <a:r>
              <a:rPr lang="cs-CZ" dirty="0">
                <a:hlinkClick r:id="rId2"/>
              </a:rPr>
              <a:t>vokurka@hiu.cas.cz</a:t>
            </a:r>
            <a:endParaRPr lang="cs-CZ" dirty="0"/>
          </a:p>
          <a:p>
            <a:r>
              <a:rPr lang="cs-CZ" dirty="0"/>
              <a:t>ÚČD FF UK, HÚ AV ČR</a:t>
            </a:r>
          </a:p>
        </p:txBody>
      </p:sp>
      <p:pic>
        <p:nvPicPr>
          <p:cNvPr id="7" name="Picture 2" descr="Výzkumné programy Strategie AV21 | Ústav státu a práva Akademie věd České  republiky">
            <a:extLst>
              <a:ext uri="{FF2B5EF4-FFF2-40B4-BE49-F238E27FC236}">
                <a16:creationId xmlns:a16="http://schemas.microsoft.com/office/drawing/2014/main" id="{1003A4EB-BD1F-41D2-BADC-F0F233D4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6" y="5265507"/>
            <a:ext cx="2277241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4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A95CB-006C-4BBB-A4A5-71F6283A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Rybníky a rybníkářství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6A15C-DE84-4890-81EE-71CFFCAC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Představa o tradici rybníkářství v Čechách</a:t>
            </a:r>
          </a:p>
          <a:p>
            <a:pPr>
              <a:lnSpc>
                <a:spcPct val="150000"/>
              </a:lnSpc>
            </a:pPr>
            <a:r>
              <a:rPr lang="cs-CZ" dirty="0"/>
              <a:t>Rybníkáři: Jakub Krčín, Štěpánek Netolický, Mikuláš </a:t>
            </a:r>
            <a:r>
              <a:rPr lang="cs-CZ" dirty="0" err="1"/>
              <a:t>Ruthard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Stavitelé rybníků: Rožmberkové, </a:t>
            </a:r>
            <a:r>
              <a:rPr lang="cs-CZ" dirty="0" err="1"/>
              <a:t>Pernštejnové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Autoři píšící o r.: </a:t>
            </a:r>
            <a:r>
              <a:rPr lang="cs-CZ" dirty="0" err="1"/>
              <a:t>Dubravius</a:t>
            </a:r>
            <a:r>
              <a:rPr lang="cs-CZ" dirty="0"/>
              <a:t>, Balbín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2230A3-0384-4997-B7CC-FD7AA3E5A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" b="8819"/>
          <a:stretch/>
        </p:blipFill>
        <p:spPr>
          <a:xfrm>
            <a:off x="6278251" y="3597609"/>
            <a:ext cx="5736035" cy="312841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BF4D42-9ABC-4F67-B904-3712B71D8A13}"/>
              </a:ext>
            </a:extLst>
          </p:cNvPr>
          <p:cNvSpPr txBox="1"/>
          <p:nvPr/>
        </p:nvSpPr>
        <p:spPr>
          <a:xfrm>
            <a:off x="6668610" y="6449025"/>
            <a:ext cx="5210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Foto: Zámecký rybník v </a:t>
            </a:r>
            <a:r>
              <a:rPr lang="cs-CZ" sz="1200" dirty="0" err="1"/>
              <a:t>Údrči</a:t>
            </a:r>
            <a:r>
              <a:rPr lang="cs-CZ" sz="1200" dirty="0"/>
              <a:t>, 2020. Michal Vokurka.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9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FABB-7B64-4471-98A2-6C383783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Rybníky a historiografie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8A3A9D-444B-4BBD-81A5-EB674E311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Hospodářské dějiny, dějiny krajiny</a:t>
            </a:r>
          </a:p>
          <a:p>
            <a:pPr>
              <a:lnSpc>
                <a:spcPct val="150000"/>
              </a:lnSpc>
            </a:pPr>
            <a:r>
              <a:rPr lang="cs-CZ" dirty="0"/>
              <a:t>Zaměřeno na velké enklávy konkrétních rodů</a:t>
            </a:r>
          </a:p>
          <a:p>
            <a:pPr>
              <a:lnSpc>
                <a:spcPct val="150000"/>
              </a:lnSpc>
            </a:pPr>
            <a:r>
              <a:rPr lang="cs-CZ" dirty="0"/>
              <a:t>Josef Šusta, František Teplý, František Matějek, Alois Míka</a:t>
            </a:r>
          </a:p>
          <a:p>
            <a:pPr>
              <a:lnSpc>
                <a:spcPct val="150000"/>
              </a:lnSpc>
            </a:pPr>
            <a:r>
              <a:rPr lang="cs-CZ" dirty="0"/>
              <a:t>Petr Vorel, Marek Vařeka, Bohumil Jiroušek</a:t>
            </a:r>
          </a:p>
          <a:p>
            <a:pPr>
              <a:lnSpc>
                <a:spcPct val="150000"/>
              </a:lnSpc>
            </a:pPr>
            <a:r>
              <a:rPr lang="cs-CZ" dirty="0"/>
              <a:t>Otázky zakládání a zániku rybníků, výnos, prodej, spotřeba, právo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6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4817A-3C62-4613-99A6-6B4914BF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Rybníky a ekologie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08E57D-2BC6-405A-9C73-401D04DD8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Lidský zásah do životního prostředí / krajiny / ekosystému</a:t>
            </a:r>
          </a:p>
          <a:p>
            <a:pPr>
              <a:lnSpc>
                <a:spcPct val="150000"/>
              </a:lnSpc>
            </a:pPr>
            <a:r>
              <a:rPr lang="cs-CZ" dirty="0"/>
              <a:t>Změna toku látek a energie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Eutrofizovaná</a:t>
            </a:r>
            <a:r>
              <a:rPr lang="cs-CZ" dirty="0"/>
              <a:t> umělá vodní nádrž; vodohospodářská stavba</a:t>
            </a:r>
          </a:p>
          <a:p>
            <a:pPr>
              <a:lnSpc>
                <a:spcPct val="150000"/>
              </a:lnSpc>
            </a:pPr>
            <a:r>
              <a:rPr lang="cs-CZ" dirty="0"/>
              <a:t>Nepůvodní druhy, vysoká koncentrace ryb</a:t>
            </a:r>
          </a:p>
          <a:p>
            <a:pPr>
              <a:lnSpc>
                <a:spcPct val="150000"/>
              </a:lnSpc>
            </a:pPr>
            <a:r>
              <a:rPr lang="cs-CZ" dirty="0"/>
              <a:t>Kumulace toxických látek</a:t>
            </a:r>
          </a:p>
          <a:p>
            <a:pPr>
              <a:lnSpc>
                <a:spcPct val="150000"/>
              </a:lnSpc>
            </a:pPr>
            <a:r>
              <a:rPr lang="cs-CZ" dirty="0"/>
              <a:t>Znečišťování toků</a:t>
            </a:r>
          </a:p>
          <a:p>
            <a:pPr>
              <a:lnSpc>
                <a:spcPct val="150000"/>
              </a:lnSpc>
            </a:pPr>
            <a:r>
              <a:rPr lang="cs-CZ" dirty="0"/>
              <a:t>Druhově bohatý biotop s hodnotným ekotonem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F74B7E0-70C9-49CC-B6C9-AD674DE8C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57" y="4042057"/>
            <a:ext cx="5935443" cy="28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5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74D19-4CD1-425A-951E-56A73939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Rybníky a environmentální dějiny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722626-2CA7-47E2-9641-D9DAC31DA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Interakce přírody a člověka</a:t>
            </a:r>
          </a:p>
          <a:p>
            <a:pPr>
              <a:lnSpc>
                <a:spcPct val="150000"/>
              </a:lnSpc>
            </a:pPr>
            <a:r>
              <a:rPr lang="cs-CZ" dirty="0"/>
              <a:t>Adaptace – </a:t>
            </a:r>
            <a:r>
              <a:rPr lang="cs-CZ" dirty="0" err="1"/>
              <a:t>resilience</a:t>
            </a:r>
            <a:r>
              <a:rPr lang="cs-CZ" dirty="0"/>
              <a:t> – udržitelnost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Actor</a:t>
            </a:r>
            <a:r>
              <a:rPr lang="cs-CZ" dirty="0"/>
              <a:t>-network </a:t>
            </a:r>
            <a:r>
              <a:rPr lang="cs-CZ" dirty="0" err="1"/>
              <a:t>theory</a:t>
            </a:r>
            <a:r>
              <a:rPr lang="cs-CZ" dirty="0"/>
              <a:t> a princip </a:t>
            </a:r>
            <a:r>
              <a:rPr lang="cs-CZ" dirty="0" err="1"/>
              <a:t>agence</a:t>
            </a:r>
            <a:r>
              <a:rPr lang="cs-CZ" dirty="0"/>
              <a:t> (Bruno </a:t>
            </a:r>
            <a:r>
              <a:rPr lang="cs-CZ" dirty="0" err="1"/>
              <a:t>Latour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Ekonomizace přírodních zdrojů</a:t>
            </a:r>
          </a:p>
          <a:p>
            <a:pPr>
              <a:lnSpc>
                <a:spcPct val="150000"/>
              </a:lnSpc>
            </a:pPr>
            <a:r>
              <a:rPr lang="cs-CZ" dirty="0"/>
              <a:t>Koloběh živin a hnojení</a:t>
            </a:r>
          </a:p>
          <a:p>
            <a:pPr>
              <a:lnSpc>
                <a:spcPct val="150000"/>
              </a:lnSpc>
            </a:pPr>
            <a:r>
              <a:rPr lang="cs-CZ" dirty="0"/>
              <a:t>Šlechtění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39AE66-623A-404A-A33A-217C0FF77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35" y="1191385"/>
            <a:ext cx="4198070" cy="557209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14EB68F-69C4-41C5-B51C-D3F25A2A60C6}"/>
              </a:ext>
            </a:extLst>
          </p:cNvPr>
          <p:cNvSpPr txBox="1"/>
          <p:nvPr/>
        </p:nvSpPr>
        <p:spPr>
          <a:xfrm>
            <a:off x="8375515" y="6478621"/>
            <a:ext cx="3521413" cy="28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Foto: Borecké rybníky, 2019. Michal Vokurka.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77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0197D-53AF-4931-8CAA-C956B317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a management rizik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7BFBC-33D2-426A-90A1-A36A91D43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Koncept společný sociálním vědám i technickým oborům</a:t>
            </a:r>
          </a:p>
          <a:p>
            <a:pPr>
              <a:lnSpc>
                <a:spcPct val="150000"/>
              </a:lnSpc>
            </a:pPr>
            <a:r>
              <a:rPr lang="cs-CZ" dirty="0"/>
              <a:t>Rybníky jako zdroj potenciálního nebezpečí</a:t>
            </a:r>
          </a:p>
          <a:p>
            <a:pPr>
              <a:lnSpc>
                <a:spcPct val="150000"/>
              </a:lnSpc>
            </a:pPr>
            <a:r>
              <a:rPr lang="cs-CZ" dirty="0"/>
              <a:t>Ohrožení: voda, pastva, nemoci, cílená destrukce</a:t>
            </a:r>
          </a:p>
          <a:p>
            <a:pPr>
              <a:lnSpc>
                <a:spcPct val="150000"/>
              </a:lnSpc>
            </a:pPr>
            <a:r>
              <a:rPr lang="cs-CZ" dirty="0"/>
              <a:t>Údržba: břehové porosty a jejich management, sledování hráze</a:t>
            </a:r>
          </a:p>
        </p:txBody>
      </p:sp>
    </p:spTree>
    <p:extLst>
      <p:ext uri="{BB962C8B-B14F-4D97-AF65-F5344CB8AC3E}">
        <p14:creationId xmlns:p14="http://schemas.microsoft.com/office/powerpoint/2010/main" val="335177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96C53-69A3-48DD-ADC9-A28F3B0C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Protržené rybníky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55208-3126-4FD8-A635-263A06541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Příčina: intenzivní srážky, půdní sesuvy, povodně, obleva, špatná konstrukce</a:t>
            </a:r>
          </a:p>
          <a:p>
            <a:pPr>
              <a:lnSpc>
                <a:spcPct val="150000"/>
              </a:lnSpc>
            </a:pPr>
            <a:r>
              <a:rPr lang="cs-CZ" dirty="0"/>
              <a:t>Důsledky: smrt, destrukce staveb, infrastruktury i úrody, zánik/obnova rybníka</a:t>
            </a:r>
          </a:p>
          <a:p>
            <a:pPr>
              <a:lnSpc>
                <a:spcPct val="150000"/>
              </a:lnSpc>
            </a:pPr>
            <a:r>
              <a:rPr lang="cs-CZ" dirty="0"/>
              <a:t>Reflexe v písemných pramenech různého typu</a:t>
            </a:r>
          </a:p>
          <a:p>
            <a:pPr>
              <a:lnSpc>
                <a:spcPct val="150000"/>
              </a:lnSpc>
            </a:pPr>
            <a:r>
              <a:rPr lang="cs-CZ" dirty="0"/>
              <a:t>Možný benefit x možné riziko</a:t>
            </a:r>
          </a:p>
          <a:p>
            <a:endParaRPr lang="cs-CZ" dirty="0"/>
          </a:p>
        </p:txBody>
      </p:sp>
      <p:pic>
        <p:nvPicPr>
          <p:cNvPr id="2050" name="Picture 2" descr="Protržená hráz rybníka na Chrudimsku se nepotvrdila! Bouřky tam zanechaly  spoušť | stars24.cz">
            <a:extLst>
              <a:ext uri="{FF2B5EF4-FFF2-40B4-BE49-F238E27FC236}">
                <a16:creationId xmlns:a16="http://schemas.microsoft.com/office/drawing/2014/main" id="{5C44B1E3-9F19-44B6-B9BE-6176EC65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45" y="3185808"/>
            <a:ext cx="4896255" cy="36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AED22A2-12E4-4092-9565-05B90F04CEFA}"/>
              </a:ext>
            </a:extLst>
          </p:cNvPr>
          <p:cNvSpPr txBox="1"/>
          <p:nvPr/>
        </p:nvSpPr>
        <p:spPr>
          <a:xfrm>
            <a:off x="7208196" y="6304002"/>
            <a:ext cx="5210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Foto: Protržení rybníka v Heřmanově Městci, 2020. Hasičský záchranný sbor Pardubického kraje; nase-voda.cz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50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2F5EC-B4D2-4CF8-A6B6-BE0CBC685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223"/>
            <a:ext cx="8596668" cy="1320800"/>
          </a:xfrm>
        </p:spPr>
        <p:txBody>
          <a:bodyPr/>
          <a:lstStyle/>
          <a:p>
            <a:r>
              <a:rPr lang="cs-CZ" dirty="0"/>
              <a:t>Databáze historických rybníků</a:t>
            </a:r>
          </a:p>
        </p:txBody>
      </p:sp>
      <p:pic>
        <p:nvPicPr>
          <p:cNvPr id="5" name="Zástupný obsah 4" descr="Obsah obrázku text, počítač, přenosný počítač&#10;&#10;Popis byl vytvořen automaticky">
            <a:extLst>
              <a:ext uri="{FF2B5EF4-FFF2-40B4-BE49-F238E27FC236}">
                <a16:creationId xmlns:a16="http://schemas.microsoft.com/office/drawing/2014/main" id="{9A82DB18-6B46-48DD-BE17-EC45114E5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" y="1126503"/>
            <a:ext cx="12187373" cy="5731497"/>
          </a:xfrm>
        </p:spPr>
      </p:pic>
      <p:pic>
        <p:nvPicPr>
          <p:cNvPr id="1026" name="Picture 2" descr="Výzkumné programy Strategie AV21 | Ústav státu a práva Akademie věd České  republiky">
            <a:extLst>
              <a:ext uri="{FF2B5EF4-FFF2-40B4-BE49-F238E27FC236}">
                <a16:creationId xmlns:a16="http://schemas.microsoft.com/office/drawing/2014/main" id="{E92568EC-FC0A-4D36-85BD-F83F58E6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292" y="5537200"/>
            <a:ext cx="2277241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3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721F6-55DA-43E8-BA45-1E78A528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Databáze historických rybníků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00D279-4F18-4F28-B24C-857E093E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65" y="1783517"/>
            <a:ext cx="8596668" cy="3880773"/>
          </a:xfrm>
        </p:spPr>
        <p:txBody>
          <a:bodyPr/>
          <a:lstStyle/>
          <a:p>
            <a:r>
              <a:rPr lang="cs-CZ" dirty="0"/>
              <a:t>Propojení pramenů s fyzickým místem</a:t>
            </a:r>
          </a:p>
          <a:p>
            <a:r>
              <a:rPr lang="cs-CZ" dirty="0"/>
              <a:t>Název – datace – typ rybníka – uložení pramenů – povodí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4AA99D-AD7A-4623-A1F4-C17CE2C88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66"/>
          <a:stretch/>
        </p:blipFill>
        <p:spPr>
          <a:xfrm>
            <a:off x="4881399" y="3026004"/>
            <a:ext cx="7222184" cy="3712421"/>
          </a:xfrm>
          <a:prstGeom prst="rect">
            <a:avLst/>
          </a:prstGeom>
        </p:spPr>
      </p:pic>
      <p:pic>
        <p:nvPicPr>
          <p:cNvPr id="6" name="Picture 2" descr="Výzkumné programy Strategie AV21 | Ústav státu a práva Akademie věd České  republiky">
            <a:extLst>
              <a:ext uri="{FF2B5EF4-FFF2-40B4-BE49-F238E27FC236}">
                <a16:creationId xmlns:a16="http://schemas.microsoft.com/office/drawing/2014/main" id="{B40692B8-9911-4001-8AB3-C182AD7F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24" y="119575"/>
            <a:ext cx="2277241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028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978</TotalTime>
  <Words>368</Words>
  <Application>Microsoft Office PowerPoint</Application>
  <PresentationFormat>Širokoúhlá obrazovka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Fazeta</vt:lpstr>
      <vt:lpstr>Historické rybníky perspektivou environmentálních dějin</vt:lpstr>
      <vt:lpstr>Rybníky a rybníkářství</vt:lpstr>
      <vt:lpstr>Rybníky a historiografie</vt:lpstr>
      <vt:lpstr>Rybníky a ekologie</vt:lpstr>
      <vt:lpstr>Rybníky a environmentální dějiny</vt:lpstr>
      <vt:lpstr>Prevence a management rizik</vt:lpstr>
      <vt:lpstr>Protržené rybníky</vt:lpstr>
      <vt:lpstr>Databáze historických rybníků</vt:lpstr>
      <vt:lpstr>Databáze historických rybníků</vt:lpstr>
      <vt:lpstr>Závěr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Historické rybníky perspektivou environmentálních dějin</dc:title>
  <dc:creator>Vokurka, Michal</dc:creator>
  <cp:lastModifiedBy>Vokurka, Michal</cp:lastModifiedBy>
  <cp:revision>15</cp:revision>
  <dcterms:created xsi:type="dcterms:W3CDTF">2021-11-09T19:42:15Z</dcterms:created>
  <dcterms:modified xsi:type="dcterms:W3CDTF">2022-01-17T12:12:06Z</dcterms:modified>
</cp:coreProperties>
</file>